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  <p:sldId id="259" r:id="rId4"/>
    <p:sldId id="258" r:id="rId5"/>
    <p:sldId id="256" r:id="rId6"/>
    <p:sldId id="260" r:id="rId7"/>
    <p:sldId id="261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0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5F89-04B6-4E67-9D30-C69BE9E43470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E5290-5478-4F09-B4D9-8E9414687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050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5F89-04B6-4E67-9D30-C69BE9E43470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E5290-5478-4F09-B4D9-8E9414687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576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5F89-04B6-4E67-9D30-C69BE9E43470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E5290-5478-4F09-B4D9-8E9414687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024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5F89-04B6-4E67-9D30-C69BE9E43470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E5290-5478-4F09-B4D9-8E9414687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042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5F89-04B6-4E67-9D30-C69BE9E43470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E5290-5478-4F09-B4D9-8E9414687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065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5F89-04B6-4E67-9D30-C69BE9E43470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E5290-5478-4F09-B4D9-8E9414687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651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5F89-04B6-4E67-9D30-C69BE9E43470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E5290-5478-4F09-B4D9-8E9414687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389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5F89-04B6-4E67-9D30-C69BE9E43470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E5290-5478-4F09-B4D9-8E9414687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269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5F89-04B6-4E67-9D30-C69BE9E43470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E5290-5478-4F09-B4D9-8E9414687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67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5F89-04B6-4E67-9D30-C69BE9E43470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E5290-5478-4F09-B4D9-8E9414687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516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5F89-04B6-4E67-9D30-C69BE9E43470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E5290-5478-4F09-B4D9-8E9414687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461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25F89-04B6-4E67-9D30-C69BE9E43470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E5290-5478-4F09-B4D9-8E9414687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670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-1"/>
            <a:ext cx="6252519" cy="3052119"/>
          </a:xfrm>
          <a:prstGeom prst="rect">
            <a:avLst/>
          </a:prstGeom>
          <a:solidFill>
            <a:srgbClr val="FF33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Ранним утром 22 июня 1941 года после артиллерийской и авиационной подготовки немецкие войска перешли границу СССР. </a:t>
            </a:r>
            <a:endParaRPr lang="ru-RU" sz="2400" dirty="0" smtClean="0"/>
          </a:p>
          <a:p>
            <a:pPr algn="ctr"/>
            <a:r>
              <a:rPr lang="ru-RU" sz="2400" dirty="0" smtClean="0"/>
              <a:t>В </a:t>
            </a:r>
            <a:r>
              <a:rPr lang="ru-RU" sz="2400" dirty="0"/>
              <a:t>12 часов дня 22 июня 1941 года Молотов выступил по радио с официальным обращением к гражданам СССР, сообщив о нападении Германии на СССР и объявив о начале </a:t>
            </a:r>
            <a:r>
              <a:rPr lang="ru-RU" sz="2400" dirty="0" smtClean="0"/>
              <a:t>ОТЕЧЕСТВЕННОЙ ВОЙНЫ.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1581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632" y="218807"/>
            <a:ext cx="6376087" cy="6376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225" y="42199"/>
            <a:ext cx="4929893" cy="6729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821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589" y="136173"/>
            <a:ext cx="5155719" cy="3101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04" y="3114093"/>
            <a:ext cx="5604040" cy="31548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9589" y="2988346"/>
            <a:ext cx="4897707" cy="3406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499" y="111211"/>
            <a:ext cx="4695199" cy="3126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449000" y="6344861"/>
            <a:ext cx="9504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Некоторые воспоминания о начале Великой Отечественной Войны</a:t>
            </a:r>
            <a:endParaRPr lang="ru-RU" sz="24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4639849" y="-42661"/>
            <a:ext cx="2414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(Фото из интернета)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93052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53414" y="5765083"/>
            <a:ext cx="53144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(Из воспоминаний </a:t>
            </a:r>
            <a:r>
              <a:rPr lang="ru-RU" b="1" i="1" dirty="0" err="1" smtClean="0"/>
              <a:t>Сардакова</a:t>
            </a:r>
            <a:r>
              <a:rPr lang="ru-RU" b="1" i="1" dirty="0" smtClean="0"/>
              <a:t> Ивана Михайловича, </a:t>
            </a:r>
          </a:p>
          <a:p>
            <a:r>
              <a:rPr lang="ru-RU" b="1" i="1" dirty="0" smtClean="0"/>
              <a:t>сына Михаила Александровича)</a:t>
            </a:r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3675" y="2746341"/>
            <a:ext cx="3542053" cy="3935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48281" y="28484"/>
            <a:ext cx="629370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«В первые месяцы войны жизнь резко изменилась. На фронт стали забирать практически всех мужчин. Призывной пункт тогда находился в городе Сургуте,  а пароход за новобранцами приходил один раз в две недели. За это время готовилась очередная партия добровольцев для отправки на сборный пункт в г. Омск. </a:t>
            </a:r>
          </a:p>
          <a:p>
            <a:pPr algn="just"/>
            <a:r>
              <a:rPr lang="ru-RU" i="1" dirty="0"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ru-RU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     Пришла и мне повестка из военкомата, а добираться до него нужно было по реке на лодке или на </a:t>
            </a:r>
            <a:r>
              <a:rPr lang="ru-RU" i="1" dirty="0" err="1" smtClean="0">
                <a:latin typeface="Batang" panose="02030600000101010101" pitchFamily="18" charset="-127"/>
                <a:ea typeface="Batang" panose="02030600000101010101" pitchFamily="18" charset="-127"/>
              </a:rPr>
              <a:t>обласе</a:t>
            </a:r>
            <a:r>
              <a:rPr lang="ru-RU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. Путь этот был не близок, длился он около двух недель и когда мы с сельчанами добирались до места призыва, транспорт с призывниками уже отбывал  в г. Омск. Так я дважды добирался до места призыва, но безрезультатно. </a:t>
            </a:r>
          </a:p>
          <a:p>
            <a:pPr algn="just"/>
            <a:r>
              <a:rPr lang="ru-RU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      Однажды мы слышали прощальный гудок парохода, на котором плыли добровольцы, он сливался с рыданиями гармошки и  плачем жён и матерей. Долго слышался этот разрывающий душу гудок, отзываясь болью в сердцах оставшихся людей.»</a:t>
            </a:r>
            <a:endParaRPr lang="ru-RU" i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6870358" y="259490"/>
            <a:ext cx="5321642" cy="2335427"/>
          </a:xfrm>
          <a:prstGeom prst="wedgeEllipseCallout">
            <a:avLst>
              <a:gd name="adj1" fmla="val 25529"/>
              <a:gd name="adj2" fmla="val 57538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«Сообщение о начале  Великой Отечественной </a:t>
            </a:r>
            <a:r>
              <a:rPr lang="ru-RU" sz="1600" dirty="0" smtClean="0"/>
              <a:t>Войны </a:t>
            </a:r>
            <a:r>
              <a:rPr lang="ru-RU" sz="1600" dirty="0"/>
              <a:t>я узнал от родственников, которые приехали в юрты, чтобы рассказать эту страшную новость. Это известие стало неожиданностью для всех. Здесь, вдали от фронта, трудно было поверить, что мирная жизнь закончилась».</a:t>
            </a:r>
          </a:p>
        </p:txBody>
      </p:sp>
    </p:spTree>
    <p:extLst>
      <p:ext uri="{BB962C8B-B14F-4D97-AF65-F5344CB8AC3E}">
        <p14:creationId xmlns:p14="http://schemas.microsoft.com/office/powerpoint/2010/main" val="333792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4213654" y="123606"/>
            <a:ext cx="7883611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«Помню</a:t>
            </a:r>
            <a:r>
              <a:rPr lang="ru-RU" i="1" dirty="0">
                <a:latin typeface="Batang" panose="02030600000101010101" pitchFamily="18" charset="-127"/>
                <a:ea typeface="Batang" panose="02030600000101010101" pitchFamily="18" charset="-127"/>
              </a:rPr>
              <a:t>, как началась </a:t>
            </a:r>
            <a:r>
              <a:rPr lang="ru-RU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война</a:t>
            </a:r>
            <a:r>
              <a:rPr lang="ru-RU" i="1" dirty="0">
                <a:latin typeface="Batang" panose="02030600000101010101" pitchFamily="18" charset="-127"/>
                <a:ea typeface="Batang" panose="02030600000101010101" pitchFamily="18" charset="-127"/>
              </a:rPr>
              <a:t>, в деревню въехала танкетка (так ее почему-то он называл, бабушка Катя предполагает, что это небольшая бронированная машина) и фашисты на мотоциклах и </a:t>
            </a:r>
            <a:r>
              <a:rPr lang="ru-RU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ru-RU" i="1" dirty="0">
                <a:latin typeface="Batang" panose="02030600000101010101" pitchFamily="18" charset="-127"/>
                <a:ea typeface="Batang" panose="02030600000101010101" pitchFamily="18" charset="-127"/>
              </a:rPr>
              <a:t>грузовых машинах. В первую очередь они расстреляли всех деревенских собак. Всю технику они поставили в колхозном яблоневом саду. Как-то немцу, который жил в их </a:t>
            </a:r>
            <a:r>
              <a:rPr lang="ru-RU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доме, </a:t>
            </a:r>
            <a:r>
              <a:rPr lang="ru-RU" i="1" dirty="0">
                <a:latin typeface="Batang" panose="02030600000101010101" pitchFamily="18" charset="-127"/>
                <a:ea typeface="Batang" panose="02030600000101010101" pitchFamily="18" charset="-127"/>
              </a:rPr>
              <a:t>пришла посылка из Германии. Было лето и окно в избу было </a:t>
            </a:r>
            <a:r>
              <a:rPr lang="ru-RU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открыто </a:t>
            </a:r>
            <a:r>
              <a:rPr lang="ru-RU" i="1" dirty="0">
                <a:latin typeface="Batang" panose="02030600000101010101" pitchFamily="18" charset="-127"/>
                <a:ea typeface="Batang" panose="02030600000101010101" pitchFamily="18" charset="-127"/>
              </a:rPr>
              <a:t>и мы с братом увидели эту посылку, а так как были голодные, вытащили ее из окна и тут же сели на завалинку под окном и стали смотреть, что там есть вкусного. Немец увидел и стал ругаться, а наша мама (моя прапрабабушка Анастасия) упала к его ногам и в слезах просила ничего не делать ее сыновьям. Он пожалел детей, но мама потом схватила хворостину и хорошо нас отхлестала, а сама сильно плакала. Наша изба стояла на краю деревни близко к лесу. Поэтому, когда фашистов не было в деревне, а чаще по ночам, к нам приходили партизаны. Прадедушка Леня хорошо помнил Константина </a:t>
            </a:r>
            <a:r>
              <a:rPr lang="ru-RU" i="1" dirty="0" err="1">
                <a:latin typeface="Batang" panose="02030600000101010101" pitchFamily="18" charset="-127"/>
                <a:ea typeface="Batang" panose="02030600000101010101" pitchFamily="18" charset="-127"/>
              </a:rPr>
              <a:t>Заслонова</a:t>
            </a:r>
            <a:r>
              <a:rPr lang="ru-RU" i="1" dirty="0">
                <a:latin typeface="Batang" panose="02030600000101010101" pitchFamily="18" charset="-127"/>
                <a:ea typeface="Batang" panose="02030600000101010101" pitchFamily="18" charset="-127"/>
              </a:rPr>
              <a:t>. Он возглавлял самую известную подпольную организацию, которая не давала немцам покоя. Прадедушкина двоюродная тетка Нина была у партизан связной. Она была маленькой, худенькой и поэтому фашисты не подозревали о ее связях с партизанами. Потом кто-то из деревенских ее выдал и фашисты Нину повесили</a:t>
            </a:r>
            <a:r>
              <a:rPr lang="ru-RU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.»</a:t>
            </a:r>
            <a:endParaRPr lang="ru-RU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98" y="123605"/>
            <a:ext cx="3827479" cy="5103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80573" y="5547185"/>
            <a:ext cx="39028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ШЕБЕКО ТИМОФЕЙ</a:t>
            </a:r>
          </a:p>
          <a:p>
            <a:pPr algn="ctr"/>
            <a:r>
              <a:rPr lang="ru-RU" b="1" dirty="0" smtClean="0"/>
              <a:t>МИХАЙЛОВИЧ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89342" y="6402248"/>
            <a:ext cx="4538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Из воспоминаний сына Тимофея - Леонида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88648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1319" y="212840"/>
            <a:ext cx="3793524" cy="5298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45988" y="617838"/>
            <a:ext cx="741405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>
                <a:latin typeface="Batang" panose="02030600000101010101" pitchFamily="18" charset="-127"/>
                <a:ea typeface="Batang" panose="02030600000101010101" pitchFamily="18" charset="-127"/>
              </a:rPr>
              <a:t>«Первый мой бой был наземным, недалеко от Бреста. Очень страшно было. По совести сказать, все бои страшные. После Бреста летал по спецзаданиям в тыл врага. Я был разведчиком. Забрасывали нас на парашютах не более, чем на пять дней. Подрывали поезда, мосты, запасали продукты. На Калининском фронте получил осколочное ранение в ногу. Если своя часть стояла близко, солдаты убегали из госпиталя на фронт. Победу встретил в Берлине. В последнее время служил в </a:t>
            </a:r>
            <a:r>
              <a:rPr lang="ru-RU" sz="2400" i="1" dirty="0" err="1">
                <a:latin typeface="Batang" panose="02030600000101010101" pitchFamily="18" charset="-127"/>
                <a:ea typeface="Batang" panose="02030600000101010101" pitchFamily="18" charset="-127"/>
              </a:rPr>
              <a:t>спецкомендатуре</a:t>
            </a:r>
            <a:r>
              <a:rPr lang="ru-RU" sz="2400" i="1" dirty="0">
                <a:latin typeface="Batang" panose="02030600000101010101" pitchFamily="18" charset="-127"/>
                <a:ea typeface="Batang" panose="02030600000101010101" pitchFamily="18" charset="-127"/>
              </a:rPr>
              <a:t> в Берлине. Демобилизовался </a:t>
            </a:r>
            <a:r>
              <a:rPr lang="ru-RU" sz="2400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поздно.»</a:t>
            </a:r>
            <a:endParaRPr lang="ru-RU" sz="2400" i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81319" y="5796004"/>
            <a:ext cx="37935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ВАСИН ЯКОВ ЕМЕЛЬЯНОВИЧ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00897" y="5623694"/>
            <a:ext cx="2443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Интервью из газеты 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423508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55" y="291817"/>
            <a:ext cx="4918331" cy="4440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888391" y="4908466"/>
            <a:ext cx="3091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КРАВЕЦ ПЁТР ДМИТРИЕВИЧ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99220" y="291818"/>
            <a:ext cx="694861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latin typeface="Batang" panose="02030600000101010101" pitchFamily="18" charset="-127"/>
                <a:ea typeface="Batang" panose="02030600000101010101" pitchFamily="18" charset="-127"/>
              </a:rPr>
              <a:t>«В конце июня 1941 года остатки пограничников отступили к Выборгу (посмотрели мы территориальную таблицу и узнали, что это город, относящийся в то время к Ленинградской области). Такая была обстановка. В Выборге  из взвода пограничников, взвода </a:t>
            </a:r>
            <a:r>
              <a:rPr lang="ru-RU" i="1" dirty="0" err="1">
                <a:latin typeface="Batang" panose="02030600000101010101" pitchFamily="18" charset="-127"/>
                <a:ea typeface="Batang" panose="02030600000101010101" pitchFamily="18" charset="-127"/>
              </a:rPr>
              <a:t>НКВДистов</a:t>
            </a:r>
            <a:r>
              <a:rPr lang="ru-RU" i="1" dirty="0">
                <a:latin typeface="Batang" panose="02030600000101010101" pitchFamily="18" charset="-127"/>
                <a:ea typeface="Batang" panose="02030600000101010101" pitchFamily="18" charset="-127"/>
              </a:rPr>
              <a:t> и взвода моряков сформировали особый отряд НКВД северного направления, куда я был зачислен на должность  </a:t>
            </a:r>
            <a:r>
              <a:rPr lang="ru-RU" i="1" dirty="0" err="1">
                <a:latin typeface="Batang" panose="02030600000101010101" pitchFamily="18" charset="-127"/>
                <a:ea typeface="Batang" panose="02030600000101010101" pitchFamily="18" charset="-127"/>
              </a:rPr>
              <a:t>замполитрука</a:t>
            </a:r>
            <a:r>
              <a:rPr lang="ru-RU" i="1" dirty="0">
                <a:latin typeface="Batang" panose="02030600000101010101" pitchFamily="18" charset="-127"/>
                <a:ea typeface="Batang" panose="02030600000101010101" pitchFamily="18" charset="-127"/>
              </a:rPr>
              <a:t> роты.  Этот  отряд  предназначался для того, чтобы находиться между двух линий фронта. Расположение русских на одном берегу, немцев на другом, а мы – посередине Невы. В конце 1942 года пошли в наступление, чтобы прорвать кольцо блокады Ленинграда, и заняли станцию Мга. Я был переведен в </a:t>
            </a:r>
            <a:r>
              <a:rPr lang="ru-RU" i="1" dirty="0" err="1">
                <a:latin typeface="Batang" panose="02030600000101010101" pitchFamily="18" charset="-127"/>
                <a:ea typeface="Batang" panose="02030600000101010101" pitchFamily="18" charset="-127"/>
              </a:rPr>
              <a:t>Мгинскую</a:t>
            </a:r>
            <a:r>
              <a:rPr lang="ru-RU" i="1" dirty="0">
                <a:latin typeface="Batang" panose="02030600000101010101" pitchFamily="18" charset="-127"/>
                <a:ea typeface="Batang" panose="02030600000101010101" pitchFamily="18" charset="-127"/>
              </a:rPr>
              <a:t> 268 стрелковую часть политруком. Кольцо блокады было прорвано, и наша часть перешла на второй Прибалтийский фронт под командование  Еременко.  Фронт наступал на </a:t>
            </a:r>
            <a:r>
              <a:rPr lang="ru-RU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Ригу.»</a:t>
            </a:r>
            <a:endParaRPr lang="ru-RU" i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71069" y="5427701"/>
            <a:ext cx="66767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/>
              <a:t>Из статьи районной газеты </a:t>
            </a:r>
            <a:r>
              <a:rPr lang="ru-RU" b="1" i="1" dirty="0"/>
              <a:t>«Новости </a:t>
            </a:r>
            <a:r>
              <a:rPr lang="ru-RU" b="1" i="1" dirty="0" err="1" smtClean="0"/>
              <a:t>Приобья</a:t>
            </a:r>
            <a:r>
              <a:rPr lang="ru-RU" b="1" i="1" dirty="0" smtClean="0"/>
              <a:t>» </a:t>
            </a:r>
          </a:p>
          <a:p>
            <a:pPr algn="ctr"/>
            <a:r>
              <a:rPr lang="ru-RU" b="1" i="1" dirty="0" smtClean="0"/>
              <a:t>от </a:t>
            </a:r>
            <a:r>
              <a:rPr lang="ru-RU" b="1" i="1" dirty="0"/>
              <a:t>6 мая 1994 года</a:t>
            </a:r>
          </a:p>
        </p:txBody>
      </p:sp>
    </p:spTree>
    <p:extLst>
      <p:ext uri="{BB962C8B-B14F-4D97-AF65-F5344CB8AC3E}">
        <p14:creationId xmlns:p14="http://schemas.microsoft.com/office/powerpoint/2010/main" val="243299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5059" y="360060"/>
            <a:ext cx="4662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Материал подготовлен архивным отделом </a:t>
            </a:r>
          </a:p>
          <a:p>
            <a:r>
              <a:rPr lang="ru-RU" dirty="0"/>
              <a:t>администрации Нижневартовского района </a:t>
            </a:r>
          </a:p>
          <a:p>
            <a:r>
              <a:rPr lang="ru-RU" dirty="0"/>
              <a:t>по архивным документам.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55183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Согласно Федеральному закону Российской Федерации «Об архивном деле в Российской Федерации» № 125-ФЗ от 22 октября 2004 года копирование и использование архивных документов возможно только с указанием их места хранения. 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ССЫЛКА НА РЕСУРС ОБЯЗАТЕЛЬНА.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9371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833</Words>
  <Application>Microsoft Office PowerPoint</Application>
  <PresentationFormat>Широкоэкранный</PresentationFormat>
  <Paragraphs>26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Batang</vt:lpstr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Худякова Галина Викторовна</dc:creator>
  <cp:lastModifiedBy>Худякова Галина Викторовна</cp:lastModifiedBy>
  <cp:revision>16</cp:revision>
  <dcterms:created xsi:type="dcterms:W3CDTF">2021-06-21T07:55:21Z</dcterms:created>
  <dcterms:modified xsi:type="dcterms:W3CDTF">2021-06-21T12:45:12Z</dcterms:modified>
</cp:coreProperties>
</file>